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0" r:id="rId5"/>
    <p:sldId id="295" r:id="rId6"/>
    <p:sldId id="296" r:id="rId7"/>
    <p:sldId id="299" r:id="rId8"/>
    <p:sldId id="305" r:id="rId9"/>
    <p:sldId id="306" r:id="rId10"/>
    <p:sldId id="303" r:id="rId11"/>
    <p:sldId id="297" r:id="rId12"/>
    <p:sldId id="298" r:id="rId13"/>
    <p:sldId id="301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FFD41C"/>
    <a:srgbClr val="4D6EB4"/>
    <a:srgbClr val="FFDA3D"/>
    <a:srgbClr val="2D3E63"/>
    <a:srgbClr val="014067"/>
    <a:srgbClr val="E9B200"/>
    <a:srgbClr val="3D6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5FFFD-CEC9-4DED-99FA-2F99B1ACB0A2}" v="53" dt="2025-08-11T22:28:54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Cindy@DIR" userId="f1c3cd51-df37-47d9-9072-5debe4d7c841" providerId="ADAL" clId="{B7D5FFFD-CEC9-4DED-99FA-2F99B1ACB0A2}"/>
    <pc:docChg chg="undo redo custSel delSld modSld">
      <pc:chgData name="Murphy, Cindy@DIR" userId="f1c3cd51-df37-47d9-9072-5debe4d7c841" providerId="ADAL" clId="{B7D5FFFD-CEC9-4DED-99FA-2F99B1ACB0A2}" dt="2025-08-11T22:29:01.269" v="320" actId="20577"/>
      <pc:docMkLst>
        <pc:docMk/>
      </pc:docMkLst>
      <pc:sldChg chg="modSp mod">
        <pc:chgData name="Murphy, Cindy@DIR" userId="f1c3cd51-df37-47d9-9072-5debe4d7c841" providerId="ADAL" clId="{B7D5FFFD-CEC9-4DED-99FA-2F99B1ACB0A2}" dt="2025-08-07T16:28:37.013" v="116" actId="962"/>
        <pc:sldMkLst>
          <pc:docMk/>
          <pc:sldMk cId="923342153" sldId="280"/>
        </pc:sldMkLst>
        <pc:spChg chg="mod">
          <ac:chgData name="Murphy, Cindy@DIR" userId="f1c3cd51-df37-47d9-9072-5debe4d7c841" providerId="ADAL" clId="{B7D5FFFD-CEC9-4DED-99FA-2F99B1ACB0A2}" dt="2025-08-07T16:28:36.458" v="114" actId="962"/>
          <ac:spMkLst>
            <pc:docMk/>
            <pc:sldMk cId="923342153" sldId="280"/>
            <ac:spMk id="2" creationId="{00000000-0000-0000-0000-000000000000}"/>
          </ac:spMkLst>
        </pc:spChg>
        <pc:spChg chg="mod">
          <ac:chgData name="Murphy, Cindy@DIR" userId="f1c3cd51-df37-47d9-9072-5debe4d7c841" providerId="ADAL" clId="{B7D5FFFD-CEC9-4DED-99FA-2F99B1ACB0A2}" dt="2025-08-07T16:28:27.729" v="107" actId="962"/>
          <ac:spMkLst>
            <pc:docMk/>
            <pc:sldMk cId="923342153" sldId="280"/>
            <ac:spMk id="6" creationId="{0E6B042D-E9CB-40E0-AAE9-6AD11F53E044}"/>
          </ac:spMkLst>
        </pc:spChg>
        <pc:spChg chg="mod">
          <ac:chgData name="Murphy, Cindy@DIR" userId="f1c3cd51-df37-47d9-9072-5debe4d7c841" providerId="ADAL" clId="{B7D5FFFD-CEC9-4DED-99FA-2F99B1ACB0A2}" dt="2025-08-07T16:28:37.013" v="116" actId="962"/>
          <ac:spMkLst>
            <pc:docMk/>
            <pc:sldMk cId="923342153" sldId="280"/>
            <ac:spMk id="10" creationId="{5C9205DF-8F5E-49F7-B00E-6F58293F5130}"/>
          </ac:spMkLst>
        </pc:spChg>
        <pc:picChg chg="mod">
          <ac:chgData name="Murphy, Cindy@DIR" userId="f1c3cd51-df37-47d9-9072-5debe4d7c841" providerId="ADAL" clId="{B7D5FFFD-CEC9-4DED-99FA-2F99B1ACB0A2}" dt="2025-08-07T16:28:25.230" v="105" actId="962"/>
          <ac:picMkLst>
            <pc:docMk/>
            <pc:sldMk cId="923342153" sldId="280"/>
            <ac:picMk id="4" creationId="{011106A8-6BC7-9819-5B2A-8284FAA310A6}"/>
          </ac:picMkLst>
        </pc:picChg>
        <pc:picChg chg="mod">
          <ac:chgData name="Murphy, Cindy@DIR" userId="f1c3cd51-df37-47d9-9072-5debe4d7c841" providerId="ADAL" clId="{B7D5FFFD-CEC9-4DED-99FA-2F99B1ACB0A2}" dt="2025-08-07T16:28:25.907" v="106" actId="962"/>
          <ac:picMkLst>
            <pc:docMk/>
            <pc:sldMk cId="923342153" sldId="280"/>
            <ac:picMk id="5" creationId="{257F6BCE-75BB-4ECD-BEA5-21C36A9CC0E9}"/>
          </ac:picMkLst>
        </pc:picChg>
        <pc:cxnChg chg="mod">
          <ac:chgData name="Murphy, Cindy@DIR" userId="f1c3cd51-df37-47d9-9072-5debe4d7c841" providerId="ADAL" clId="{B7D5FFFD-CEC9-4DED-99FA-2F99B1ACB0A2}" dt="2025-08-07T16:28:31.781" v="110" actId="962"/>
          <ac:cxnSpMkLst>
            <pc:docMk/>
            <pc:sldMk cId="923342153" sldId="280"/>
            <ac:cxnSpMk id="18" creationId="{00000000-0000-0000-0000-000000000000}"/>
          </ac:cxnSpMkLst>
        </pc:cxnChg>
      </pc:sldChg>
      <pc:sldChg chg="modSp">
        <pc:chgData name="Murphy, Cindy@DIR" userId="f1c3cd51-df37-47d9-9072-5debe4d7c841" providerId="ADAL" clId="{B7D5FFFD-CEC9-4DED-99FA-2F99B1ACB0A2}" dt="2025-08-07T16:55:35.364" v="174" actId="255"/>
        <pc:sldMkLst>
          <pc:docMk/>
          <pc:sldMk cId="1177054177" sldId="296"/>
        </pc:sldMkLst>
        <pc:graphicFrameChg chg="mod">
          <ac:chgData name="Murphy, Cindy@DIR" userId="f1c3cd51-df37-47d9-9072-5debe4d7c841" providerId="ADAL" clId="{B7D5FFFD-CEC9-4DED-99FA-2F99B1ACB0A2}" dt="2025-08-07T16:55:35.364" v="174" actId="255"/>
          <ac:graphicFrameMkLst>
            <pc:docMk/>
            <pc:sldMk cId="1177054177" sldId="296"/>
            <ac:graphicFrameMk id="3" creationId="{5273A635-9609-411E-FA53-A052B4679B32}"/>
          </ac:graphicFrameMkLst>
        </pc:graphicFrameChg>
      </pc:sldChg>
      <pc:sldChg chg="addSp delSp modSp mod">
        <pc:chgData name="Murphy, Cindy@DIR" userId="f1c3cd51-df37-47d9-9072-5debe4d7c841" providerId="ADAL" clId="{B7D5FFFD-CEC9-4DED-99FA-2F99B1ACB0A2}" dt="2025-08-11T22:28:48.411" v="315" actId="20577"/>
        <pc:sldMkLst>
          <pc:docMk/>
          <pc:sldMk cId="704279960" sldId="297"/>
        </pc:sldMkLst>
        <pc:spChg chg="mod">
          <ac:chgData name="Murphy, Cindy@DIR" userId="f1c3cd51-df37-47d9-9072-5debe4d7c841" providerId="ADAL" clId="{B7D5FFFD-CEC9-4DED-99FA-2F99B1ACB0A2}" dt="2025-08-11T22:28:48.411" v="315" actId="20577"/>
          <ac:spMkLst>
            <pc:docMk/>
            <pc:sldMk cId="704279960" sldId="297"/>
            <ac:spMk id="4" creationId="{14322AB8-225E-9D34-1C0D-E56610699239}"/>
          </ac:spMkLst>
        </pc:spChg>
        <pc:graphicFrameChg chg="add mod">
          <ac:chgData name="Murphy, Cindy@DIR" userId="f1c3cd51-df37-47d9-9072-5debe4d7c841" providerId="ADAL" clId="{B7D5FFFD-CEC9-4DED-99FA-2F99B1ACB0A2}" dt="2025-08-11T22:27:37.024" v="304" actId="962"/>
          <ac:graphicFrameMkLst>
            <pc:docMk/>
            <pc:sldMk cId="704279960" sldId="297"/>
            <ac:graphicFrameMk id="5" creationId="{226AD645-2DAD-EC3F-2F62-385EDBCBBC38}"/>
          </ac:graphicFrameMkLst>
        </pc:graphicFrameChg>
      </pc:sldChg>
      <pc:sldChg chg="addSp delSp modSp mod">
        <pc:chgData name="Murphy, Cindy@DIR" userId="f1c3cd51-df37-47d9-9072-5debe4d7c841" providerId="ADAL" clId="{B7D5FFFD-CEC9-4DED-99FA-2F99B1ACB0A2}" dt="2025-08-11T22:29:01.269" v="320" actId="20577"/>
        <pc:sldMkLst>
          <pc:docMk/>
          <pc:sldMk cId="1625135439" sldId="298"/>
        </pc:sldMkLst>
        <pc:spChg chg="mod ord">
          <ac:chgData name="Murphy, Cindy@DIR" userId="f1c3cd51-df37-47d9-9072-5debe4d7c841" providerId="ADAL" clId="{B7D5FFFD-CEC9-4DED-99FA-2F99B1ACB0A2}" dt="2025-08-07T16:54:43.627" v="173" actId="962"/>
          <ac:spMkLst>
            <pc:docMk/>
            <pc:sldMk cId="1625135439" sldId="298"/>
            <ac:spMk id="2" creationId="{A7001E65-85E3-CFA4-4F2D-F9F326F15D21}"/>
          </ac:spMkLst>
        </pc:spChg>
        <pc:spChg chg="mod">
          <ac:chgData name="Murphy, Cindy@DIR" userId="f1c3cd51-df37-47d9-9072-5debe4d7c841" providerId="ADAL" clId="{B7D5FFFD-CEC9-4DED-99FA-2F99B1ACB0A2}" dt="2025-08-11T22:29:01.269" v="320" actId="20577"/>
          <ac:spMkLst>
            <pc:docMk/>
            <pc:sldMk cId="1625135439" sldId="298"/>
            <ac:spMk id="4" creationId="{D533D223-12F2-DE5B-35CE-1D8086AF3351}"/>
          </ac:spMkLst>
        </pc:spChg>
        <pc:graphicFrameChg chg="add mod">
          <ac:chgData name="Murphy, Cindy@DIR" userId="f1c3cd51-df37-47d9-9072-5debe4d7c841" providerId="ADAL" clId="{B7D5FFFD-CEC9-4DED-99FA-2F99B1ACB0A2}" dt="2025-08-11T22:27:42.833" v="306" actId="962"/>
          <ac:graphicFrameMkLst>
            <pc:docMk/>
            <pc:sldMk cId="1625135439" sldId="298"/>
            <ac:graphicFrameMk id="3" creationId="{BB7EF480-67B6-B6E8-35FA-003745C89098}"/>
          </ac:graphicFrameMkLst>
        </pc:graphicFrameChg>
      </pc:sldChg>
      <pc:sldChg chg="modSp mod">
        <pc:chgData name="Murphy, Cindy@DIR" userId="f1c3cd51-df37-47d9-9072-5debe4d7c841" providerId="ADAL" clId="{B7D5FFFD-CEC9-4DED-99FA-2F99B1ACB0A2}" dt="2025-08-11T21:23:53.190" v="196" actId="255"/>
        <pc:sldMkLst>
          <pc:docMk/>
          <pc:sldMk cId="786750977" sldId="299"/>
        </pc:sldMkLst>
        <pc:spChg chg="mod">
          <ac:chgData name="Murphy, Cindy@DIR" userId="f1c3cd51-df37-47d9-9072-5debe4d7c841" providerId="ADAL" clId="{B7D5FFFD-CEC9-4DED-99FA-2F99B1ACB0A2}" dt="2025-08-11T21:23:53.190" v="196" actId="255"/>
          <ac:spMkLst>
            <pc:docMk/>
            <pc:sldMk cId="786750977" sldId="299"/>
            <ac:spMk id="4" creationId="{0D10CD19-EFEF-2C10-05B3-CD3E665E3838}"/>
          </ac:spMkLst>
        </pc:spChg>
        <pc:spChg chg="mod">
          <ac:chgData name="Murphy, Cindy@DIR" userId="f1c3cd51-df37-47d9-9072-5debe4d7c841" providerId="ADAL" clId="{B7D5FFFD-CEC9-4DED-99FA-2F99B1ACB0A2}" dt="2025-08-06T23:50:08.579" v="85" actId="5793"/>
          <ac:spMkLst>
            <pc:docMk/>
            <pc:sldMk cId="786750977" sldId="299"/>
            <ac:spMk id="9" creationId="{52CEB910-A581-EF8C-8F69-DE1957DCF73C}"/>
          </ac:spMkLst>
        </pc:spChg>
      </pc:sldChg>
      <pc:sldChg chg="modSp mod">
        <pc:chgData name="Murphy, Cindy@DIR" userId="f1c3cd51-df37-47d9-9072-5debe4d7c841" providerId="ADAL" clId="{B7D5FFFD-CEC9-4DED-99FA-2F99B1ACB0A2}" dt="2025-08-11T22:25:49.334" v="302" actId="115"/>
        <pc:sldMkLst>
          <pc:docMk/>
          <pc:sldMk cId="4278033564" sldId="301"/>
        </pc:sldMkLst>
        <pc:spChg chg="mod">
          <ac:chgData name="Murphy, Cindy@DIR" userId="f1c3cd51-df37-47d9-9072-5debe4d7c841" providerId="ADAL" clId="{B7D5FFFD-CEC9-4DED-99FA-2F99B1ACB0A2}" dt="2025-08-11T22:25:16.314" v="297" actId="255"/>
          <ac:spMkLst>
            <pc:docMk/>
            <pc:sldMk cId="4278033564" sldId="301"/>
            <ac:spMk id="3" creationId="{E2AC8916-E8C8-6B05-9989-D3318B0AC6D0}"/>
          </ac:spMkLst>
        </pc:spChg>
        <pc:spChg chg="mod">
          <ac:chgData name="Murphy, Cindy@DIR" userId="f1c3cd51-df37-47d9-9072-5debe4d7c841" providerId="ADAL" clId="{B7D5FFFD-CEC9-4DED-99FA-2F99B1ACB0A2}" dt="2025-08-11T22:25:49.334" v="302" actId="115"/>
          <ac:spMkLst>
            <pc:docMk/>
            <pc:sldMk cId="4278033564" sldId="301"/>
            <ac:spMk id="10" creationId="{D3CA7A79-98C2-CEDC-1C08-74202D58E92E}"/>
          </ac:spMkLst>
        </pc:spChg>
      </pc:sldChg>
      <pc:sldChg chg="modSp mod">
        <pc:chgData name="Murphy, Cindy@DIR" userId="f1c3cd51-df37-47d9-9072-5debe4d7c841" providerId="ADAL" clId="{B7D5FFFD-CEC9-4DED-99FA-2F99B1ACB0A2}" dt="2025-08-11T22:24:43.217" v="290" actId="14100"/>
        <pc:sldMkLst>
          <pc:docMk/>
          <pc:sldMk cId="1948379207" sldId="303"/>
        </pc:sldMkLst>
        <pc:spChg chg="mod">
          <ac:chgData name="Murphy, Cindy@DIR" userId="f1c3cd51-df37-47d9-9072-5debe4d7c841" providerId="ADAL" clId="{B7D5FFFD-CEC9-4DED-99FA-2F99B1ACB0A2}" dt="2025-08-11T22:15:53.938" v="204"/>
          <ac:spMkLst>
            <pc:docMk/>
            <pc:sldMk cId="1948379207" sldId="303"/>
            <ac:spMk id="2" creationId="{13F45AB3-6CAD-0217-F37F-34C67D13B0B9}"/>
          </ac:spMkLst>
        </pc:spChg>
        <pc:spChg chg="mod">
          <ac:chgData name="Murphy, Cindy@DIR" userId="f1c3cd51-df37-47d9-9072-5debe4d7c841" providerId="ADAL" clId="{B7D5FFFD-CEC9-4DED-99FA-2F99B1ACB0A2}" dt="2025-08-11T22:24:43.217" v="290" actId="14100"/>
          <ac:spMkLst>
            <pc:docMk/>
            <pc:sldMk cId="1948379207" sldId="303"/>
            <ac:spMk id="3" creationId="{3C5D926D-B911-6550-F889-60A00C6FDB92}"/>
          </ac:spMkLst>
        </pc:spChg>
      </pc:sldChg>
      <pc:sldChg chg="modSp del mod">
        <pc:chgData name="Murphy, Cindy@DIR" userId="f1c3cd51-df37-47d9-9072-5debe4d7c841" providerId="ADAL" clId="{B7D5FFFD-CEC9-4DED-99FA-2F99B1ACB0A2}" dt="2025-08-06T23:50:30.272" v="86" actId="2696"/>
        <pc:sldMkLst>
          <pc:docMk/>
          <pc:sldMk cId="3815376205" sldId="304"/>
        </pc:sldMkLst>
      </pc:sldChg>
      <pc:sldChg chg="modSp mod">
        <pc:chgData name="Murphy, Cindy@DIR" userId="f1c3cd51-df37-47d9-9072-5debe4d7c841" providerId="ADAL" clId="{B7D5FFFD-CEC9-4DED-99FA-2F99B1ACB0A2}" dt="2025-08-11T21:24:12.803" v="200" actId="20577"/>
        <pc:sldMkLst>
          <pc:docMk/>
          <pc:sldMk cId="466317458" sldId="305"/>
        </pc:sldMkLst>
        <pc:spChg chg="mod">
          <ac:chgData name="Murphy, Cindy@DIR" userId="f1c3cd51-df37-47d9-9072-5debe4d7c841" providerId="ADAL" clId="{B7D5FFFD-CEC9-4DED-99FA-2F99B1ACB0A2}" dt="2025-08-07T16:28:54.751" v="122" actId="962"/>
          <ac:spMkLst>
            <pc:docMk/>
            <pc:sldMk cId="466317458" sldId="305"/>
            <ac:spMk id="3" creationId="{85307419-51EB-7AFC-4CA3-48528BCCB998}"/>
          </ac:spMkLst>
        </pc:spChg>
        <pc:spChg chg="mod">
          <ac:chgData name="Murphy, Cindy@DIR" userId="f1c3cd51-df37-47d9-9072-5debe4d7c841" providerId="ADAL" clId="{B7D5FFFD-CEC9-4DED-99FA-2F99B1ACB0A2}" dt="2025-08-11T21:24:12.803" v="200" actId="20577"/>
          <ac:spMkLst>
            <pc:docMk/>
            <pc:sldMk cId="466317458" sldId="305"/>
            <ac:spMk id="4" creationId="{75AE30D9-E9A9-34D5-9C40-9B8F6B68495D}"/>
          </ac:spMkLst>
        </pc:spChg>
        <pc:spChg chg="mod">
          <ac:chgData name="Murphy, Cindy@DIR" userId="f1c3cd51-df37-47d9-9072-5debe4d7c841" providerId="ADAL" clId="{B7D5FFFD-CEC9-4DED-99FA-2F99B1ACB0A2}" dt="2025-08-07T16:52:33.981" v="166" actId="2"/>
          <ac:spMkLst>
            <pc:docMk/>
            <pc:sldMk cId="466317458" sldId="305"/>
            <ac:spMk id="9" creationId="{C3FDD8AF-659B-65D0-8800-4EFAA6F0AF3D}"/>
          </ac:spMkLst>
        </pc:spChg>
      </pc:sldChg>
      <pc:sldChg chg="modSp mod">
        <pc:chgData name="Murphy, Cindy@DIR" userId="f1c3cd51-df37-47d9-9072-5debe4d7c841" providerId="ADAL" clId="{B7D5FFFD-CEC9-4DED-99FA-2F99B1ACB0A2}" dt="2025-08-11T21:24:25.468" v="203" actId="20577"/>
        <pc:sldMkLst>
          <pc:docMk/>
          <pc:sldMk cId="2104273114" sldId="306"/>
        </pc:sldMkLst>
        <pc:spChg chg="mod">
          <ac:chgData name="Murphy, Cindy@DIR" userId="f1c3cd51-df37-47d9-9072-5debe4d7c841" providerId="ADAL" clId="{B7D5FFFD-CEC9-4DED-99FA-2F99B1ACB0A2}" dt="2025-08-07T16:29:05.391" v="130" actId="962"/>
          <ac:spMkLst>
            <pc:docMk/>
            <pc:sldMk cId="2104273114" sldId="306"/>
            <ac:spMk id="3" creationId="{48F412C2-13FD-74AD-601B-4692D8792141}"/>
          </ac:spMkLst>
        </pc:spChg>
        <pc:spChg chg="mod">
          <ac:chgData name="Murphy, Cindy@DIR" userId="f1c3cd51-df37-47d9-9072-5debe4d7c841" providerId="ADAL" clId="{B7D5FFFD-CEC9-4DED-99FA-2F99B1ACB0A2}" dt="2025-08-11T21:24:25.468" v="203" actId="20577"/>
          <ac:spMkLst>
            <pc:docMk/>
            <pc:sldMk cId="2104273114" sldId="306"/>
            <ac:spMk id="4" creationId="{7B18826B-8635-FD6D-4D5F-05DEE3EB4814}"/>
          </ac:spMkLst>
        </pc:spChg>
        <pc:spChg chg="mod">
          <ac:chgData name="Murphy, Cindy@DIR" userId="f1c3cd51-df37-47d9-9072-5debe4d7c841" providerId="ADAL" clId="{B7D5FFFD-CEC9-4DED-99FA-2F99B1ACB0A2}" dt="2025-08-07T16:29:05.943" v="132" actId="962"/>
          <ac:spMkLst>
            <pc:docMk/>
            <pc:sldMk cId="2104273114" sldId="306"/>
            <ac:spMk id="9" creationId="{4A67E2BF-09B9-69E6-E5F5-0A83059AC6D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dir.sharepoint.com/sites/DASCollaborate/DAS%20Collborate/Operations/Data/Insights/IACA%20Sector%20Analysis%202025-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dir.sharepoint.com/sites/DASCollaborate/DAS%20Collborate/Operations/Data/Insights/IACA%20Sector%20Analysis%202025-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dir.sharepoint.com/sites/DASCollaborate/DAS%20Collborate/Operations/Data/Insights/IACA%20Sector%20Analysis%202025-0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NEW (IT) APPRENTICE REGISTRATIONS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IT!$B$4</c:f>
              <c:strCache>
                <c:ptCount val="1"/>
                <c:pt idx="0">
                  <c:v>Apprentice Registrations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IT!$A$5:$A$11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IT!$B$5:$B$11</c:f>
              <c:numCache>
                <c:formatCode>General</c:formatCode>
                <c:ptCount val="7"/>
                <c:pt idx="0">
                  <c:v>281</c:v>
                </c:pt>
                <c:pt idx="1">
                  <c:v>149</c:v>
                </c:pt>
                <c:pt idx="2">
                  <c:v>290</c:v>
                </c:pt>
                <c:pt idx="3">
                  <c:v>299</c:v>
                </c:pt>
                <c:pt idx="4">
                  <c:v>191</c:v>
                </c:pt>
                <c:pt idx="5">
                  <c:v>197</c:v>
                </c:pt>
                <c:pt idx="6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C-4C2D-B4CD-05AC8C0410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2477871"/>
        <c:axId val="1142480271"/>
      </c:barChart>
      <c:catAx>
        <c:axId val="114247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480271"/>
        <c:crosses val="autoZero"/>
        <c:auto val="1"/>
        <c:lblAlgn val="ctr"/>
        <c:lblOffset val="100"/>
        <c:noMultiLvlLbl val="0"/>
      </c:catAx>
      <c:valAx>
        <c:axId val="114248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47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cap="all" baseline="0" dirty="0"/>
              <a:t>Top  10 Programs by Apprentice Registrations </a:t>
            </a:r>
            <a:br>
              <a:rPr lang="en-US" sz="2200" cap="all" baseline="0" dirty="0"/>
            </a:br>
            <a:r>
              <a:rPr lang="en-US" sz="2200" cap="all" baseline="0" dirty="0"/>
              <a:t>01/2024 - 07/2025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'[IACA Sector Analysis 2025-07.xlsx]IT'!$A$23:$A$32</c:f>
              <c:strCache>
                <c:ptCount val="10"/>
                <c:pt idx="0">
                  <c:v>City &amp; County of San Francisco Office of Economic &amp; Workforce Development</c:v>
                </c:pt>
                <c:pt idx="1">
                  <c:v>Apprentice Now </c:v>
                </c:pt>
                <c:pt idx="2">
                  <c:v>Hornet Drone Pilot Apprenticeship Program</c:v>
                </c:pt>
                <c:pt idx="3">
                  <c:v>Franklin Apprenticeships</c:v>
                </c:pt>
                <c:pt idx="4">
                  <c:v>California Cybersecurity Apprenticeship Program (CCAP)</c:v>
                </c:pt>
                <c:pt idx="5">
                  <c:v>Creating Coding Careers Apprenticeship Program</c:v>
                </c:pt>
                <c:pt idx="6">
                  <c:v>OpenClassrooms Inc.</c:v>
                </c:pt>
                <c:pt idx="7">
                  <c:v>SLO Partners Apprenticeship Committee</c:v>
                </c:pt>
                <c:pt idx="8">
                  <c:v>LAUNCH Apprenticeship Network  Information Technologies, Business, Hospitality, and Professional Services</c:v>
                </c:pt>
                <c:pt idx="9">
                  <c:v>California Prison Industry Authority (CALPIA)</c:v>
                </c:pt>
              </c:strCache>
            </c:strRef>
          </c:cat>
          <c:val>
            <c:numRef>
              <c:f>'[IACA Sector Analysis 2025-07.xlsx]IT'!$B$23:$B$32</c:f>
              <c:numCache>
                <c:formatCode>General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  <c:pt idx="5">
                  <c:v>29</c:v>
                </c:pt>
                <c:pt idx="6">
                  <c:v>29</c:v>
                </c:pt>
                <c:pt idx="7">
                  <c:v>31</c:v>
                </c:pt>
                <c:pt idx="8">
                  <c:v>77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A-414C-BF38-F758BDB54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77666511"/>
        <c:axId val="1477666991"/>
      </c:barChart>
      <c:catAx>
        <c:axId val="1477666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666991"/>
        <c:crosses val="autoZero"/>
        <c:auto val="1"/>
        <c:lblAlgn val="ctr"/>
        <c:lblOffset val="100"/>
        <c:noMultiLvlLbl val="0"/>
      </c:catAx>
      <c:valAx>
        <c:axId val="1477666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66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TOP 10 OCCUPATIONS BY APPRENTICE REGISTRATIONS </a:t>
            </a:r>
            <a:br>
              <a:rPr lang="en-US" sz="2200" dirty="0"/>
            </a:br>
            <a:r>
              <a:rPr lang="en-US" sz="2200" dirty="0"/>
              <a:t>01/2024 - 07/2025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'[IACA Sector Analysis 2025-07.xlsx]IT'!$A$51:$A$60</c:f>
              <c:strCache>
                <c:ptCount val="10"/>
                <c:pt idx="0">
                  <c:v>IT Operations Support Administrator</c:v>
                </c:pt>
                <c:pt idx="1">
                  <c:v>Software Engineer</c:v>
                </c:pt>
                <c:pt idx="2">
                  <c:v>Commercial Drone Pilot</c:v>
                </c:pt>
                <c:pt idx="3">
                  <c:v>COMPUTER SUPPORT SPECIALIST/CYBERSECURITY</c:v>
                </c:pt>
                <c:pt idx="4">
                  <c:v>Digital Marketer </c:v>
                </c:pt>
                <c:pt idx="5">
                  <c:v>Information Technology Support Technician</c:v>
                </c:pt>
                <c:pt idx="6">
                  <c:v>SOFTWARE DEVELOPER</c:v>
                </c:pt>
                <c:pt idx="7">
                  <c:v>Production Technician</c:v>
                </c:pt>
                <c:pt idx="8">
                  <c:v>Cyber Security Specialist</c:v>
                </c:pt>
                <c:pt idx="9">
                  <c:v>Data Entry Clerk</c:v>
                </c:pt>
              </c:strCache>
            </c:strRef>
          </c:cat>
          <c:val>
            <c:numRef>
              <c:f>'[IACA Sector Analysis 2025-07.xlsx]IT'!$B$51:$B$60</c:f>
              <c:numCache>
                <c:formatCode>General</c:formatCode>
                <c:ptCount val="10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16</c:v>
                </c:pt>
                <c:pt idx="4">
                  <c:v>19</c:v>
                </c:pt>
                <c:pt idx="5">
                  <c:v>24</c:v>
                </c:pt>
                <c:pt idx="6">
                  <c:v>29</c:v>
                </c:pt>
                <c:pt idx="7">
                  <c:v>31</c:v>
                </c:pt>
                <c:pt idx="8">
                  <c:v>53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7-4748-8A8A-29691E43E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908102655"/>
        <c:axId val="908086815"/>
      </c:barChart>
      <c:catAx>
        <c:axId val="908102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86815"/>
        <c:crosses val="autoZero"/>
        <c:auto val="1"/>
        <c:lblAlgn val="ctr"/>
        <c:lblOffset val="100"/>
        <c:noMultiLvlLbl val="0"/>
      </c:catAx>
      <c:valAx>
        <c:axId val="908086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10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cap="all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B177B-23CF-4DD6-A1E1-5FF138C562F6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0FC3-7E2D-4B57-9CB4-49FCBEAF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3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7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3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3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60347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6">
            <a:extLst>
              <a:ext uri="{FF2B5EF4-FFF2-40B4-BE49-F238E27FC236}">
                <a16:creationId xmlns:a16="http://schemas.microsoft.com/office/drawing/2014/main" id="{270734CC-8358-2C39-ED6B-3AC057AC7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36" y="1041399"/>
            <a:ext cx="4175186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17" name="Hexagon 16" descr="Solid dark colored hexagon in the middle of image accent">
            <a:extLst>
              <a:ext uri="{FF2B5EF4-FFF2-40B4-BE49-F238E27FC236}">
                <a16:creationId xmlns:a16="http://schemas.microsoft.com/office/drawing/2014/main" id="{11ADC0E8-0D30-00CB-281C-37E65E19F530}"/>
              </a:ext>
            </a:extLst>
          </p:cNvPr>
          <p:cNvSpPr/>
          <p:nvPr userDrawn="1"/>
        </p:nvSpPr>
        <p:spPr>
          <a:xfrm rot="16200000">
            <a:off x="2811291" y="2372139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1D4E4648-FDBA-9B9B-92E4-BFDF7B600C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5" y="1835175"/>
            <a:ext cx="2998318" cy="29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75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0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25408F"/>
                </a:solidFill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60856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251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877350C-9FBF-B48A-CC03-E3015E270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19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25408F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-14777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Placeholder 16">
            <a:extLst>
              <a:ext uri="{FF2B5EF4-FFF2-40B4-BE49-F238E27FC236}">
                <a16:creationId xmlns:a16="http://schemas.microsoft.com/office/drawing/2014/main" id="{0BA1DE48-B60D-A67A-B97A-9D44842DC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36" y="1041399"/>
            <a:ext cx="4175186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20" name="Hexagon 19" descr="Solid dark colored hexagon in the middle of image accent">
            <a:extLst>
              <a:ext uri="{FF2B5EF4-FFF2-40B4-BE49-F238E27FC236}">
                <a16:creationId xmlns:a16="http://schemas.microsoft.com/office/drawing/2014/main" id="{2FC8D199-0323-7073-10A1-9AFA0E75681C}"/>
              </a:ext>
            </a:extLst>
          </p:cNvPr>
          <p:cNvSpPr/>
          <p:nvPr userDrawn="1"/>
        </p:nvSpPr>
        <p:spPr>
          <a:xfrm rot="16200000">
            <a:off x="2811291" y="2372139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7B43BE48-4215-69F7-BC00-7D8745FD7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5" y="1835175"/>
            <a:ext cx="2998318" cy="299831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85D01-8540-303C-54D5-B08A5FF6DEC3}"/>
              </a:ext>
            </a:extLst>
          </p:cNvPr>
          <p:cNvCxnSpPr>
            <a:cxnSpLocks/>
          </p:cNvCxnSpPr>
          <p:nvPr userDrawn="1"/>
        </p:nvCxnSpPr>
        <p:spPr>
          <a:xfrm>
            <a:off x="6276201" y="3784661"/>
            <a:ext cx="4198267" cy="7385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5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3653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2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20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8" name="Picture 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76A7AD0-BBB2-D5DC-86CB-1C369C9FE9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32" y="-566221"/>
            <a:ext cx="2425767" cy="24257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94BD0-395F-8A85-DF94-7C03E79EA43F}"/>
              </a:ext>
            </a:extLst>
          </p:cNvPr>
          <p:cNvCxnSpPr>
            <a:cxnSpLocks/>
          </p:cNvCxnSpPr>
          <p:nvPr userDrawn="1"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5490446" cy="3661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2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20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B72F3335-2236-2C46-1E18-6DC20C858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75" y="-516396"/>
            <a:ext cx="2546047" cy="25460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C8FFD3-D842-77D9-5A4D-C8169DA8DF05}"/>
              </a:ext>
            </a:extLst>
          </p:cNvPr>
          <p:cNvCxnSpPr>
            <a:cxnSpLocks/>
          </p:cNvCxnSpPr>
          <p:nvPr userDrawn="1"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6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solidFill>
                <a:srgbClr val="FFD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1503752"/>
            <a:ext cx="5127285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284940"/>
            <a:ext cx="5127285" cy="4436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863033" y="1503752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5863033" y="2284940"/>
            <a:ext cx="5475600" cy="4436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21" name="Picture 2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B01CEAC4-47D6-A8AD-2DFC-913ADB309A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8650EF-0657-5BA4-CF99-4AF6C759A92A}"/>
              </a:ext>
            </a:extLst>
          </p:cNvPr>
          <p:cNvCxnSpPr>
            <a:cxnSpLocks/>
          </p:cNvCxnSpPr>
          <p:nvPr userDrawn="1"/>
        </p:nvCxnSpPr>
        <p:spPr>
          <a:xfrm flipV="1">
            <a:off x="5764228" y="1894346"/>
            <a:ext cx="0" cy="3795254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2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4D6EB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pic>
        <p:nvPicPr>
          <p:cNvPr id="13" name="Picture 1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839718C-802C-8B39-0CE8-5B6B60481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B541-DE35-6874-E61C-2CCE2570A14E}"/>
              </a:ext>
            </a:extLst>
          </p:cNvPr>
          <p:cNvCxnSpPr>
            <a:cxnSpLocks/>
          </p:cNvCxnSpPr>
          <p:nvPr userDrawn="1"/>
        </p:nvCxnSpPr>
        <p:spPr>
          <a:xfrm>
            <a:off x="628933" y="1376932"/>
            <a:ext cx="5069134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4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005762"/>
            <a:ext cx="10993375" cy="409222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4D6EB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2" name="Picture 1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4C711B2-B1CE-12F6-EEA8-BF9D5197F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EF7FF-22EE-7547-D7F0-7178B2FF0272}"/>
              </a:ext>
            </a:extLst>
          </p:cNvPr>
          <p:cNvCxnSpPr>
            <a:cxnSpLocks/>
          </p:cNvCxnSpPr>
          <p:nvPr userDrawn="1"/>
        </p:nvCxnSpPr>
        <p:spPr>
          <a:xfrm>
            <a:off x="628933" y="1376932"/>
            <a:ext cx="5069134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8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3780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4D6EB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2" name="Picture 1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4C711B2-B1CE-12F6-EEA8-BF9D5197F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005762"/>
            <a:ext cx="9664702" cy="4112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4A363-2DEF-D19B-C0B6-397DAF386112}"/>
              </a:ext>
            </a:extLst>
          </p:cNvPr>
          <p:cNvCxnSpPr>
            <a:cxnSpLocks/>
          </p:cNvCxnSpPr>
          <p:nvPr userDrawn="1"/>
        </p:nvCxnSpPr>
        <p:spPr>
          <a:xfrm>
            <a:off x="628933" y="1376932"/>
            <a:ext cx="5069134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68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2" name="Picture 1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4C711B2-B1CE-12F6-EEA8-BF9D5197F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67" y="4739443"/>
            <a:ext cx="2546047" cy="2546047"/>
          </a:xfrm>
          <a:prstGeom prst="rect">
            <a:avLst/>
          </a:prstGeom>
        </p:spPr>
      </p:pic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1356998"/>
            <a:ext cx="9664702" cy="4761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6F75BF-BFC7-F423-F2B4-4C1E06E45B79}"/>
              </a:ext>
            </a:extLst>
          </p:cNvPr>
          <p:cNvCxnSpPr>
            <a:cxnSpLocks/>
          </p:cNvCxnSpPr>
          <p:nvPr userDrawn="1"/>
        </p:nvCxnSpPr>
        <p:spPr>
          <a:xfrm>
            <a:off x="628933" y="1376932"/>
            <a:ext cx="605097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38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36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2" r:id="rId8"/>
    <p:sldLayoutId id="2147483683" r:id="rId9"/>
    <p:sldLayoutId id="2147483668" r:id="rId10"/>
    <p:sldLayoutId id="2147483669" r:id="rId11"/>
    <p:sldLayoutId id="2147483670" r:id="rId12"/>
    <p:sldLayoutId id="2147483671" r:id="rId13"/>
    <p:sldLayoutId id="2147483679" r:id="rId14"/>
    <p:sldLayoutId id="214748368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rgbClr val="25408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latin typeface="Century Gothic"/>
                <a:cs typeface="Arial"/>
              </a:rPr>
              <a:t>Information Technology (IT) Apprenticeships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83842" y="3744521"/>
            <a:ext cx="4854339" cy="12575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srgbClr val="EAB200"/>
                </a:solidFill>
                <a:latin typeface="Calibri" panose="020F0502020204030204"/>
              </a:rPr>
              <a:t>IACA</a:t>
            </a: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srgbClr val="EAB2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Presentation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srgbClr val="EAB2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" y="1058174"/>
            <a:ext cx="4175186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0E6B042D-E9CB-40E0-AAE9-6AD11F53E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780775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106A8-6BC7-9819-5B2A-8284FAA3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69" y="1851950"/>
            <a:ext cx="2998318" cy="29983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-324234" y="-265890"/>
            <a:ext cx="3234257" cy="1673241"/>
          </a:xfrm>
          <a:prstGeom prst="line">
            <a:avLst/>
          </a:prstGeom>
          <a:ln w="30480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603958" y="4814646"/>
            <a:ext cx="4862347" cy="2515531"/>
          </a:xfrm>
          <a:prstGeom prst="line">
            <a:avLst/>
          </a:prstGeom>
          <a:ln w="1016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4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F397D-E0DC-4585-908F-B27771E5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4" y="575023"/>
            <a:ext cx="10000039" cy="93172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entury Gothic"/>
              </a:rPr>
              <a:t>Information Technology (IT)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Apprenticeships 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8916-E8C8-6B05-9989-D3318B0AC6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374" y="1436808"/>
            <a:ext cx="5617955" cy="4835525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600" b="1" dirty="0">
              <a:latin typeface="Arial"/>
            </a:endParaRPr>
          </a:p>
          <a:p>
            <a:pPr marL="137160" indent="0">
              <a:lnSpc>
                <a:spcPct val="100000"/>
              </a:lnSpc>
              <a:spcBef>
                <a:spcPts val="0"/>
              </a:spcBef>
              <a:buNone/>
              <a:tabLst>
                <a:tab pos="243834" algn="l"/>
              </a:tabLst>
            </a:pPr>
            <a:r>
              <a:rPr lang="en-US" sz="1600" b="1" dirty="0">
                <a:solidFill>
                  <a:srgbClr val="3F3F3F"/>
                </a:solidFill>
                <a:latin typeface="Arial"/>
                <a:cs typeface="Calibri"/>
              </a:rPr>
              <a:t>IBM (International Business Machines Corporation)</a:t>
            </a:r>
            <a:endParaRPr lang="en-US" sz="16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  <a:tabLst>
                <a:tab pos="243834" algn="l"/>
              </a:tabLst>
            </a:pPr>
            <a:r>
              <a:rPr lang="en-US" sz="1600" dirty="0">
                <a:solidFill>
                  <a:srgbClr val="3F3F3F"/>
                </a:solidFill>
                <a:latin typeface="Arial"/>
                <a:cs typeface="Calibri"/>
              </a:rPr>
              <a:t>Software Engineer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  <a:tabLst>
                <a:tab pos="243834" algn="l"/>
              </a:tabLst>
            </a:pPr>
            <a:endParaRPr lang="en-US" sz="16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137160" indent="0">
              <a:lnSpc>
                <a:spcPct val="100000"/>
              </a:lnSpc>
              <a:spcBef>
                <a:spcPts val="0"/>
              </a:spcBef>
              <a:buNone/>
              <a:tabLst>
                <a:tab pos="243834" algn="l"/>
              </a:tabLst>
            </a:pPr>
            <a:r>
              <a:rPr lang="en-US" sz="1600" b="1" dirty="0">
                <a:solidFill>
                  <a:srgbClr val="3F3F3F"/>
                </a:solidFill>
                <a:latin typeface="Arial"/>
                <a:cs typeface="Calibri"/>
              </a:rPr>
              <a:t>Antelope Valley Adult Education  </a:t>
            </a:r>
            <a:endParaRPr lang="en-US" sz="16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solidFill>
                  <a:srgbClr val="3F3F3F"/>
                </a:solidFill>
                <a:latin typeface="Arial"/>
                <a:cs typeface="Calibri"/>
              </a:rPr>
              <a:t>Computer Support Specialist (Desktop Support Tech)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solidFill>
                  <a:srgbClr val="3F3F3F"/>
                </a:solidFill>
                <a:latin typeface="Arial"/>
                <a:cs typeface="Calibri"/>
              </a:rPr>
              <a:t>Systems Administrator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solidFill>
                  <a:srgbClr val="3F3F3F"/>
                </a:solidFill>
                <a:latin typeface="Arial"/>
                <a:cs typeface="Calibri"/>
              </a:rPr>
              <a:t>Cyber Security Support Technician</a:t>
            </a:r>
            <a:br>
              <a:rPr lang="en-US" sz="16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600" b="1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137160" indent="0">
              <a:lnSpc>
                <a:spcPct val="100000"/>
              </a:lnSpc>
              <a:spcBef>
                <a:spcPts val="0"/>
              </a:spcBef>
              <a:buNone/>
              <a:tabLst>
                <a:tab pos="243834" algn="l"/>
              </a:tabLst>
            </a:pPr>
            <a:r>
              <a:rPr lang="en-US" sz="1600" b="1" dirty="0">
                <a:solidFill>
                  <a:srgbClr val="3F3F3F"/>
                </a:solidFill>
                <a:latin typeface="Arial"/>
                <a:cs typeface="Calibri"/>
              </a:rPr>
              <a:t>Creating Coding Careers 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Software Developer (Revision to RSI)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Quality Assurance Software Engineer  (Revision to RSI)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Data Engineer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Prompt Engineer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Cloud Support Engineer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Cybersecurity Support Technician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ServiceNow Implementation Specialist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Technical Sales Representative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600" dirty="0">
                <a:latin typeface="Arial"/>
                <a:cs typeface="Calibri"/>
              </a:rPr>
              <a:t>Digital Marketer</a:t>
            </a:r>
            <a:endParaRPr lang="en-US" sz="1600" dirty="0">
              <a:latin typeface="Arial"/>
              <a:cs typeface="Arial"/>
            </a:endParaRPr>
          </a:p>
          <a:p>
            <a:pPr marL="380365" indent="-243205">
              <a:buFont typeface="Arial" panose="020B0604020202020204" pitchFamily="34" charset="0"/>
              <a:buChar char="•"/>
              <a:tabLst>
                <a:tab pos="243834" algn="l"/>
              </a:tabLst>
            </a:pPr>
            <a:endParaRPr lang="en-US" sz="1600" dirty="0"/>
          </a:p>
          <a:p>
            <a:pPr marL="380365" indent="-243205">
              <a:buFont typeface="Arial" panose="020B0604020202020204" pitchFamily="34" charset="0"/>
              <a:buChar char="•"/>
              <a:tabLst>
                <a:tab pos="243834" algn="l"/>
              </a:tabLst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CA7A79-98C2-CEDC-1C08-74202D58E9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1589022"/>
            <a:ext cx="5475600" cy="5132453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3F3F3F"/>
                </a:solidFill>
                <a:latin typeface="Arial"/>
                <a:cs typeface="Calibri"/>
              </a:rPr>
              <a:t>City &amp; County of San Francisco Office of Economic &amp; Workforce Development</a:t>
            </a:r>
            <a:b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7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 dirty="0">
                <a:solidFill>
                  <a:srgbClr val="3F3F3F"/>
                </a:solidFill>
                <a:latin typeface="Arial"/>
                <a:cs typeface="Calibri"/>
              </a:rPr>
              <a:t>New Occupations: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Technical Sales Specialist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Data Scientist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User Experience Designer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Digital Marketing Support Specialist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Production Designer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Digital Video Editor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IT Analyst</a:t>
            </a:r>
            <a:b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700" dirty="0">
              <a:latin typeface="Arial"/>
              <a:cs typeface="Arial"/>
            </a:endParaRPr>
          </a:p>
          <a:p>
            <a:pPr marL="137160" indent="0">
              <a:lnSpc>
                <a:spcPct val="100000"/>
              </a:lnSpc>
              <a:spcBef>
                <a:spcPts val="0"/>
              </a:spcBef>
              <a:buNone/>
              <a:tabLst>
                <a:tab pos="243834" algn="l"/>
              </a:tabLst>
            </a:pPr>
            <a:r>
              <a:rPr lang="en-US" sz="1700" b="1" dirty="0">
                <a:solidFill>
                  <a:srgbClr val="3F3F3F"/>
                </a:solidFill>
                <a:latin typeface="Arial"/>
                <a:cs typeface="Calibri"/>
              </a:rPr>
              <a:t>Era Solutions</a:t>
            </a:r>
            <a:endParaRPr lang="en-US" sz="17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Software Engineer</a:t>
            </a:r>
          </a:p>
          <a:p>
            <a:pPr marL="422910" indent="-285750">
              <a:lnSpc>
                <a:spcPct val="100000"/>
              </a:lnSpc>
              <a:spcBef>
                <a:spcPts val="0"/>
              </a:spcBef>
              <a:tabLst>
                <a:tab pos="243834" algn="l"/>
              </a:tabLst>
            </a:pPr>
            <a:r>
              <a:rPr lang="en-US" sz="1700" dirty="0">
                <a:solidFill>
                  <a:srgbClr val="3F3F3F"/>
                </a:solidFill>
                <a:latin typeface="Arial"/>
                <a:cs typeface="Calibri"/>
              </a:rPr>
              <a:t>Transition Advisor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03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2928" y="3485763"/>
            <a:ext cx="5123539" cy="285251"/>
          </a:xfrm>
        </p:spPr>
        <p:txBody>
          <a:bodyPr/>
          <a:lstStyle/>
          <a:p>
            <a:r>
              <a:rPr lang="en-US" dirty="0"/>
              <a:t>Apprenticeship and Workforce Innovation Unit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2929" y="3874086"/>
            <a:ext cx="3445782" cy="288000"/>
          </a:xfrm>
        </p:spPr>
        <p:txBody>
          <a:bodyPr/>
          <a:lstStyle/>
          <a:p>
            <a:r>
              <a:rPr lang="en-US" dirty="0"/>
              <a:t>(916) 928-6800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65158"/>
            <a:ext cx="3445783" cy="289070"/>
          </a:xfrm>
        </p:spPr>
        <p:txBody>
          <a:bodyPr/>
          <a:lstStyle/>
          <a:p>
            <a:r>
              <a:rPr lang="en-US" dirty="0"/>
              <a:t>DAS@dir.ca.gov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www.dir.ca.gov/das/</a:t>
            </a:r>
          </a:p>
        </p:txBody>
      </p:sp>
    </p:spTree>
    <p:extLst>
      <p:ext uri="{BB962C8B-B14F-4D97-AF65-F5344CB8AC3E}">
        <p14:creationId xmlns:p14="http://schemas.microsoft.com/office/powerpoint/2010/main" val="43159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1B87F-EB49-86E4-4C3D-33123DDC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/>
              </a:rPr>
              <a:t>IACA – Information Technology (IT) Data Insights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61D83-AA26-956E-9112-8F301F4B0D0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All data is as of July 1, 2025 </a:t>
            </a:r>
          </a:p>
          <a:p>
            <a:endParaRPr lang="en-US" dirty="0"/>
          </a:p>
          <a:p>
            <a:r>
              <a:rPr lang="en-US" dirty="0"/>
              <a:t>Data Insights: </a:t>
            </a:r>
          </a:p>
          <a:p>
            <a:pPr lvl="1"/>
            <a:r>
              <a:rPr lang="en-US" dirty="0"/>
              <a:t>New Registrations Annually since 2019</a:t>
            </a:r>
          </a:p>
          <a:p>
            <a:pPr lvl="1"/>
            <a:r>
              <a:rPr lang="en-US" dirty="0"/>
              <a:t>New Programs/occupations approved since Jan 1, 2024</a:t>
            </a:r>
          </a:p>
          <a:p>
            <a:pPr lvl="1"/>
            <a:r>
              <a:rPr lang="en-US" dirty="0"/>
              <a:t>Overview of Programs</a:t>
            </a:r>
          </a:p>
          <a:p>
            <a:pPr lvl="1"/>
            <a:r>
              <a:rPr lang="en-US" dirty="0">
                <a:latin typeface="Arial"/>
                <a:cs typeface="Arial"/>
              </a:rPr>
              <a:t>Top Programs by new registrations Jan 1, 2024- July 1, 2025</a:t>
            </a:r>
          </a:p>
          <a:p>
            <a:pPr lvl="1"/>
            <a:r>
              <a:rPr lang="en-US" dirty="0"/>
              <a:t>Top Occupations by new registrations Jan 1, 2024- July 1, 2025</a:t>
            </a:r>
          </a:p>
          <a:p>
            <a:pPr lvl="1"/>
            <a:r>
              <a:rPr lang="en-US" dirty="0"/>
              <a:t>Program in Development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F5E5F-C134-DDC9-AA6B-02685AA9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F270C-E28C-2C8C-2DDB-F5AFC175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IACA Information Technology (IT) </a:t>
            </a:r>
          </a:p>
        </p:txBody>
      </p:sp>
      <p:graphicFrame>
        <p:nvGraphicFramePr>
          <p:cNvPr id="3" name="Chart 2" descr="Bar chart showing the number of new Information Technology apprentice registrations from 2019 to 2025. Each year is represented on the x-axis, and the number of registrations is on the y-axis. The chart illustrates trends over time.">
            <a:extLst>
              <a:ext uri="{FF2B5EF4-FFF2-40B4-BE49-F238E27FC236}">
                <a16:creationId xmlns:a16="http://schemas.microsoft.com/office/drawing/2014/main" id="{5273A635-9609-411E-FA53-A052B4679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389273"/>
              </p:ext>
            </p:extLst>
          </p:nvPr>
        </p:nvGraphicFramePr>
        <p:xfrm>
          <a:off x="624349" y="1477297"/>
          <a:ext cx="9316064" cy="48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8C31C9-1D5B-ECAB-6063-8290197DE3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Source: Division of Apprenticeship Standards, July 2025</a:t>
            </a:r>
          </a:p>
        </p:txBody>
      </p:sp>
    </p:spTree>
    <p:extLst>
      <p:ext uri="{BB962C8B-B14F-4D97-AF65-F5344CB8AC3E}">
        <p14:creationId xmlns:p14="http://schemas.microsoft.com/office/powerpoint/2010/main" val="11770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0CD19-EFEF-2C10-05B3-CD3E665E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623506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New IACA </a:t>
            </a:r>
            <a:br>
              <a:rPr lang="en-US" dirty="0"/>
            </a:br>
            <a:r>
              <a:rPr lang="en-US" dirty="0"/>
              <a:t>Information Technology (IT) </a:t>
            </a:r>
            <a:r>
              <a:rPr lang="en-US" sz="1200" dirty="0"/>
              <a:t>Slide – 1 of 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9D22-3269-C872-691B-89539081B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623507" cy="608895"/>
          </a:xfrm>
        </p:spPr>
        <p:txBody>
          <a:bodyPr/>
          <a:lstStyle/>
          <a:p>
            <a:r>
              <a:rPr lang="en-US" sz="2400" dirty="0"/>
              <a:t>Programs/Occupations approved since Jan 1, 2024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CEB910-A581-EF8C-8F69-DE1957DCF73C}"/>
              </a:ext>
            </a:extLst>
          </p:cNvPr>
          <p:cNvSpPr txBox="1">
            <a:spLocks/>
          </p:cNvSpPr>
          <p:nvPr/>
        </p:nvSpPr>
        <p:spPr>
          <a:xfrm>
            <a:off x="643597" y="1985826"/>
            <a:ext cx="9335975" cy="4784555"/>
          </a:xfrm>
          <a:prstGeom prst="rect">
            <a:avLst/>
          </a:prstGeom>
        </p:spPr>
        <p:txBody>
          <a:bodyPr lIns="91440" tIns="45720" rIns="91440" bIns="45720" numCol="2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Apprenti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Application Security Review Engineer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Business Intelligence Engineer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CRM Administrator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CRM/CMS Developer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Cloud Operations Specialist 1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Cloud Operations Specialist 2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Customer Success Manager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Cybersecurity Analyst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Data Analyst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Developer Operations Specialist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Hardware Engineer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IT Business Analyst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IT Support Professional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Marketing Manager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Software Analyst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Software Developer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Sourcing Recruiter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Technical Sales Specialist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User Experience (UX) Designer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500" b="1" dirty="0"/>
              <a:t>City and County of San Francisco IT Operations Support Joint Apprenticeship Committee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IT Operations Support Administrator</a:t>
            </a:r>
          </a:p>
          <a:p>
            <a:pPr marL="0" indent="0">
              <a:spcBef>
                <a:spcPts val="600"/>
              </a:spcBef>
              <a:buNone/>
            </a:pPr>
            <a:endParaRPr lang="en-US" sz="2500" dirty="0"/>
          </a:p>
          <a:p>
            <a:pPr marL="0" indent="0">
              <a:spcBef>
                <a:spcPts val="600"/>
              </a:spcBef>
              <a:buNone/>
            </a:pPr>
            <a:endParaRPr lang="en-US" sz="2500" dirty="0"/>
          </a:p>
          <a:p>
            <a:pPr marL="0" indent="0">
              <a:spcBef>
                <a:spcPts val="600"/>
              </a:spcBef>
              <a:buNone/>
            </a:pPr>
            <a:endParaRPr lang="en-US" sz="2500" dirty="0"/>
          </a:p>
          <a:p>
            <a:pPr marL="0" indent="0">
              <a:spcBef>
                <a:spcPts val="600"/>
              </a:spcBef>
              <a:buNone/>
            </a:pPr>
            <a:br>
              <a:rPr lang="en-US" sz="25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DDCBE-7A40-B73E-50FF-EA4AA734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E30D9-E9A9-34D5-9C40-9B8F6B6849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932341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New IACA </a:t>
            </a:r>
            <a:br>
              <a:rPr lang="en-US" dirty="0"/>
            </a:br>
            <a:r>
              <a:rPr lang="en-US" dirty="0"/>
              <a:t>Information Technology (IT) </a:t>
            </a:r>
            <a:r>
              <a:rPr lang="en-US" sz="1200" dirty="0"/>
              <a:t>Slide – 2 of 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07419-51EB-7AFC-4CA3-48528BCCB9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623507" cy="608895"/>
          </a:xfrm>
        </p:spPr>
        <p:txBody>
          <a:bodyPr/>
          <a:lstStyle/>
          <a:p>
            <a:r>
              <a:rPr lang="en-US" sz="2400" dirty="0"/>
              <a:t>Programs/Occupations approved since Jan 1, 2024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FDD8AF-659B-65D0-8800-4EFAA6F0AF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3597" y="1985826"/>
            <a:ext cx="9729435" cy="4798431"/>
          </a:xfrm>
          <a:prstGeom prst="rect">
            <a:avLst/>
          </a:prstGeom>
        </p:spPr>
        <p:txBody>
          <a:bodyPr lIns="91440" tIns="45720" rIns="91440" bIns="45720" numCol="2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500" b="1" dirty="0"/>
              <a:t>NPower Inc. 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Cyber Security Support Technician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Information Technology Generalist</a:t>
            </a:r>
            <a:br>
              <a:rPr lang="en-US" sz="2500" dirty="0"/>
            </a:b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b="1" dirty="0"/>
              <a:t>Per Scholas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Cybersecurity Analyst</a:t>
            </a:r>
            <a:br>
              <a:rPr lang="en-US" sz="2500" dirty="0"/>
            </a:b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b="1" dirty="0"/>
              <a:t>Procareer Academy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Cyber Security Support Technician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Data Analyst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Full Stack Developer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Information Systems Technician</a:t>
            </a: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b="1" dirty="0"/>
              <a:t>Raytheon an RTX Business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Customer Service Tech Support</a:t>
            </a:r>
          </a:p>
        </p:txBody>
      </p:sp>
    </p:spTree>
    <p:extLst>
      <p:ext uri="{BB962C8B-B14F-4D97-AF65-F5344CB8AC3E}">
        <p14:creationId xmlns:p14="http://schemas.microsoft.com/office/powerpoint/2010/main" val="4663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6950-C5D5-D371-CFA6-44C308E2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8826B-8635-FD6D-4D5F-05DEE3EB48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8743309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New IACA </a:t>
            </a:r>
            <a:br>
              <a:rPr lang="en-US" dirty="0"/>
            </a:br>
            <a:r>
              <a:rPr lang="en-US" dirty="0"/>
              <a:t>Information Technology (IT) </a:t>
            </a:r>
            <a:r>
              <a:rPr lang="en-US" sz="1200" dirty="0"/>
              <a:t>Slide </a:t>
            </a:r>
            <a:r>
              <a:rPr lang="en-US" sz="1200"/>
              <a:t>– 3 </a:t>
            </a:r>
            <a:r>
              <a:rPr lang="en-US" sz="1200" dirty="0"/>
              <a:t>of 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412C2-13FD-74AD-601B-4692D87921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8623507" cy="608895"/>
          </a:xfrm>
        </p:spPr>
        <p:txBody>
          <a:bodyPr/>
          <a:lstStyle/>
          <a:p>
            <a:r>
              <a:rPr lang="en-US" sz="2400" dirty="0"/>
              <a:t>Programs/Occupations approved since Jan 1, 2024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67E2BF-09B9-69E6-E5F5-0A83059AC6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3597" y="1985826"/>
            <a:ext cx="9729435" cy="4798431"/>
          </a:xfrm>
          <a:prstGeom prst="rect">
            <a:avLst/>
          </a:prstGeom>
        </p:spPr>
        <p:txBody>
          <a:bodyPr lIns="91440" tIns="45720" rIns="91440" bIns="45720" numCol="2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500" b="1" dirty="0"/>
              <a:t>State Center Apprenticeship Hub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Cyber Security Technician 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Search Marketing Strategist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Software Developer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Tech Support Specialist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Web and Digital Interface Designer</a:t>
            </a:r>
            <a:br>
              <a:rPr lang="en-US" sz="2500" dirty="0"/>
            </a:br>
            <a:endParaRPr lang="en-US" sz="2500" dirty="0"/>
          </a:p>
          <a:p>
            <a:pPr lvl="1">
              <a:spcBef>
                <a:spcPts val="600"/>
              </a:spcBef>
            </a:pPr>
            <a:endParaRPr lang="en-US" sz="2500" dirty="0"/>
          </a:p>
          <a:p>
            <a:pPr lvl="1">
              <a:spcBef>
                <a:spcPts val="600"/>
              </a:spcBef>
            </a:pPr>
            <a:endParaRPr lang="en-US" sz="2500" dirty="0"/>
          </a:p>
          <a:p>
            <a:pPr lvl="1">
              <a:spcBef>
                <a:spcPts val="600"/>
              </a:spcBef>
            </a:pP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b="1" dirty="0"/>
              <a:t>United States Help Desk Academy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Computer User Support Specialist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Cybersecurity Support Technician</a:t>
            </a:r>
          </a:p>
          <a:p>
            <a:pPr lvl="1">
              <a:spcBef>
                <a:spcPts val="600"/>
              </a:spcBef>
            </a:pPr>
            <a:r>
              <a:rPr lang="en-US" sz="2500" dirty="0"/>
              <a:t>Digital Marketer</a:t>
            </a:r>
          </a:p>
          <a:p>
            <a:pPr>
              <a:spcBef>
                <a:spcPts val="600"/>
              </a:spcBef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427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A34B18-A2FE-16B6-6AB4-99C9CDCF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5" y="-24661"/>
            <a:ext cx="10957461" cy="11479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/>
              </a:rPr>
              <a:t>Information Technology (IT)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Apprenticeship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926D-B911-6550-F889-60A00C6FDB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6756" y="1289674"/>
            <a:ext cx="5363815" cy="5480708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Creating Coding Careers Apprenticeship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Software Developer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Quality Assurance Software Engineer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City &amp; County of San Francisco Office of Economic &amp; Workforce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Software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Database Technician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Digital Marketing Specialist (Graphic Designer)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Information Technology Generalist (Support Technician)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Production Designer (Graphic Designer)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Apprentice Now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Network and Computer System Administration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Cyber Security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Computer User Support Specialists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LAUNCH Apprenticeship Network Information Technologies, Business, Hospitality, and Professional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Information Security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Computer User Support Specialists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45AB3-6CAD-0217-F37F-34C67D13B0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77248" y="1289674"/>
            <a:ext cx="5617996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Veteran Enhanced Apprenticeship Program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Network and Computer System Administration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buClr>
                <a:srgbClr val="FFD41C"/>
              </a:buClr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Hornet Drone Pilot Apprenticeship Program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Commercial Drone Pilot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buClr>
                <a:srgbClr val="FFD41C"/>
              </a:buClr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California Cybersecurity Apprenticeship Program (CCAP)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Information Security Analyst	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Computer Network Support Specialist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buClr>
                <a:srgbClr val="FFD41C"/>
              </a:buClr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South Valley IT Apprenticeship Program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Computer Network Support Specialists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b="1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buClr>
                <a:srgbClr val="FFD41C"/>
              </a:buClr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City and County of San Francisco IT Operations Support Joint Apprenticeship Committee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IT Operations Support Administrator</a:t>
            </a:r>
            <a:b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</a:br>
            <a:endParaRPr lang="en-US" sz="1500" dirty="0">
              <a:solidFill>
                <a:srgbClr val="3F3F3F"/>
              </a:solidFill>
              <a:latin typeface="Arial"/>
              <a:cs typeface="Calibri"/>
            </a:endParaRPr>
          </a:p>
          <a:p>
            <a:pPr>
              <a:buClr>
                <a:srgbClr val="FFD41C"/>
              </a:buClr>
            </a:pPr>
            <a:r>
              <a:rPr lang="en-US" sz="1500" b="1" dirty="0">
                <a:solidFill>
                  <a:srgbClr val="3F3F3F"/>
                </a:solidFill>
                <a:latin typeface="Arial"/>
                <a:cs typeface="Calibri"/>
              </a:rPr>
              <a:t>OpenClassrooms Inc.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Cyber Security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Online Marketing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Statisticians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Software Developer</a:t>
            </a:r>
          </a:p>
          <a:p>
            <a:pPr marL="285750" indent="-285750">
              <a:buClr>
                <a:srgbClr val="FFD41C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F3F3F"/>
                </a:solidFill>
                <a:latin typeface="Arial"/>
                <a:cs typeface="Calibri"/>
              </a:rPr>
              <a:t>Computer User Support Specialists	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4837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5B53D-79CB-03D5-5C4B-5DCD49337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322AB8-225E-9D34-1C0D-E5661069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10258180" cy="1147969"/>
          </a:xfrm>
        </p:spPr>
        <p:txBody>
          <a:bodyPr>
            <a:normAutofit/>
          </a:bodyPr>
          <a:lstStyle/>
          <a:p>
            <a:r>
              <a:rPr lang="en-US" dirty="0"/>
              <a:t>IACA Information Technology (IT) </a:t>
            </a:r>
            <a:r>
              <a:rPr lang="en-US" sz="1200" dirty="0"/>
              <a:t>Slide – 1 of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0AB8BA-6378-1792-88F8-89DA5F5C97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Source: Division of Apprenticeship Standards, July 2025</a:t>
            </a:r>
          </a:p>
        </p:txBody>
      </p:sp>
      <p:graphicFrame>
        <p:nvGraphicFramePr>
          <p:cNvPr id="5" name="Chart 4" descr="Top  10 Programs by Apprentice Registrations &#10;01/2024 - 07/2025&#10;">
            <a:extLst>
              <a:ext uri="{FF2B5EF4-FFF2-40B4-BE49-F238E27FC236}">
                <a16:creationId xmlns:a16="http://schemas.microsoft.com/office/drawing/2014/main" id="{226AD645-2DAD-EC3F-2F62-385EDBCB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121061"/>
              </p:ext>
            </p:extLst>
          </p:nvPr>
        </p:nvGraphicFramePr>
        <p:xfrm>
          <a:off x="757672" y="1738940"/>
          <a:ext cx="9449317" cy="461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27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4CA5-8EAA-B2C8-B252-4AF37880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33D223-12F2-DE5B-35CE-1D8086AF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10286974" cy="1147969"/>
          </a:xfrm>
        </p:spPr>
        <p:txBody>
          <a:bodyPr>
            <a:normAutofit/>
          </a:bodyPr>
          <a:lstStyle/>
          <a:p>
            <a:r>
              <a:rPr lang="en-US" dirty="0"/>
              <a:t>IACA Information Technology (IT) </a:t>
            </a:r>
            <a:r>
              <a:rPr lang="en-US" sz="1200" dirty="0"/>
              <a:t>Slide </a:t>
            </a:r>
            <a:r>
              <a:rPr lang="en-US" sz="1200"/>
              <a:t>– 2 </a:t>
            </a:r>
            <a:r>
              <a:rPr lang="en-US" sz="1200" dirty="0"/>
              <a:t>of 2</a:t>
            </a:r>
          </a:p>
        </p:txBody>
      </p:sp>
      <p:graphicFrame>
        <p:nvGraphicFramePr>
          <p:cNvPr id="3" name="Chart 2" descr="TOP 10 OCCUPATIONS BY APPRENTICE REGISTRATIONS &#10;01/2024 - 07/2025&#10;">
            <a:extLst>
              <a:ext uri="{FF2B5EF4-FFF2-40B4-BE49-F238E27FC236}">
                <a16:creationId xmlns:a16="http://schemas.microsoft.com/office/drawing/2014/main" id="{BB7EF480-67B6-B6E8-35FA-003745C89098}"/>
              </a:ext>
              <a:ext uri="{147F2762-F138-4A5C-976F-8EAC2B608ADB}">
                <a16:predDERef xmlns:a16="http://schemas.microsoft.com/office/drawing/2014/main" pred="{226AD645-2DAD-EC3F-2F62-385EDBCB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538664"/>
              </p:ext>
            </p:extLst>
          </p:nvPr>
        </p:nvGraphicFramePr>
        <p:xfrm>
          <a:off x="338530" y="1642382"/>
          <a:ext cx="9730756" cy="460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001E65-85E3-CFA4-4F2D-F9F326F15D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Source: Division of Apprenticeship Standards, July 2025</a:t>
            </a:r>
          </a:p>
        </p:txBody>
      </p:sp>
    </p:spTree>
    <p:extLst>
      <p:ext uri="{BB962C8B-B14F-4D97-AF65-F5344CB8AC3E}">
        <p14:creationId xmlns:p14="http://schemas.microsoft.com/office/powerpoint/2010/main" val="16251354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D57CEF6B8BF4EA949AC317F3AD1D6" ma:contentTypeVersion="25" ma:contentTypeDescription="Create a new document." ma:contentTypeScope="" ma:versionID="727f64c714aba104e9709e52aa31ab64">
  <xsd:schema xmlns:xsd="http://www.w3.org/2001/XMLSchema" xmlns:xs="http://www.w3.org/2001/XMLSchema" xmlns:p="http://schemas.microsoft.com/office/2006/metadata/properties" xmlns:ns1="http://schemas.microsoft.com/sharepoint/v3" xmlns:ns2="8cf62b40-2101-4e9e-9be5-dab896b7bcf2" xmlns:ns3="0ebc5a87-521d-480d-b0c6-cef4dbdb7812" targetNamespace="http://schemas.microsoft.com/office/2006/metadata/properties" ma:root="true" ma:fieldsID="748a037efaee585189fc37367dc996f0" ns1:_="" ns2:_="" ns3:_="">
    <xsd:import namespace="http://schemas.microsoft.com/sharepoint/v3"/>
    <xsd:import namespace="8cf62b40-2101-4e9e-9be5-dab896b7bcf2"/>
    <xsd:import namespace="0ebc5a87-521d-480d-b0c6-cef4dbdb78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LorenzoPowe" minOccurs="0"/>
                <xsd:element ref="ns2:MediaServiceBillingMetadata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0" nillable="true" ma:displayName="Number of Likes" ma:internalName="LikesCount">
      <xsd:simpleType>
        <xsd:restriction base="dms:Unknown"/>
      </xsd:simpleType>
    </xsd:element>
    <xsd:element name="LikedBy" ma:index="3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62b40-2101-4e9e-9be5-dab896b7b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606711-187b-4f64-9f71-02fee4c98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orenzoPowe" ma:index="24" nillable="true" ma:displayName="Lorenzo Powe" ma:description="family photo" ma:format="DateTime" ma:hidden="true" ma:internalName="LorenzoPowe" ma:readOnly="false">
      <xsd:simpleType>
        <xsd:restriction base="dms:DateTim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c5a87-521d-480d-b0c6-cef4dbdb78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8" nillable="true" ma:displayName="Taxonomy Catch All Column" ma:hidden="true" ma:list="{581bb63c-3f58-4316-9cfd-66d8e67d05f8}" ma:internalName="TaxCatchAll" ma:readOnly="false" ma:showField="CatchAllData" ma:web="0ebc5a87-521d-480d-b0c6-cef4dbdb7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c5a87-521d-480d-b0c6-cef4dbdb7812" xsi:nil="true"/>
    <lcf76f155ced4ddcb4097134ff3c332f xmlns="8cf62b40-2101-4e9e-9be5-dab896b7bcf2">
      <Terms xmlns="http://schemas.microsoft.com/office/infopath/2007/PartnerControls"/>
    </lcf76f155ced4ddcb4097134ff3c332f>
    <LikesCount xmlns="http://schemas.microsoft.com/sharepoint/v3" xsi:nil="true"/>
    <LorenzoPowe xmlns="8cf62b40-2101-4e9e-9be5-dab896b7bcf2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83373-ED67-43F9-B9BF-ECDB550D8283}">
  <ds:schemaRefs>
    <ds:schemaRef ds:uri="0ebc5a87-521d-480d-b0c6-cef4dbdb7812"/>
    <ds:schemaRef ds:uri="8cf62b40-2101-4e9e-9be5-dab896b7bc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47AAAC-AB21-447F-8DF2-39234D8857B1}">
  <ds:schemaRefs>
    <ds:schemaRef ds:uri="0ebc5a87-521d-480d-b0c6-cef4dbdb7812"/>
    <ds:schemaRef ds:uri="6ca3ba83-e873-42bb-9718-4519944386cb"/>
    <ds:schemaRef ds:uri="8cf62b40-2101-4e9e-9be5-dab896b7bc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FFAADE-9AD6-462C-AA7B-D856AFAFA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688</Words>
  <Application>Microsoft Office PowerPoint</Application>
  <PresentationFormat>Widescreen</PresentationFormat>
  <Paragraphs>156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Century Gothic</vt:lpstr>
      <vt:lpstr>Times New Roman</vt:lpstr>
      <vt:lpstr>1_Office Theme</vt:lpstr>
      <vt:lpstr> Information Technology (IT) Apprenticeships</vt:lpstr>
      <vt:lpstr>IACA – Information Technology (IT) Data Insights</vt:lpstr>
      <vt:lpstr>IACA Information Technology (IT) </vt:lpstr>
      <vt:lpstr>New IACA  Information Technology (IT) Slide – 1 of 3</vt:lpstr>
      <vt:lpstr>New IACA  Information Technology (IT) Slide – 2 of 3</vt:lpstr>
      <vt:lpstr>New IACA  Information Technology (IT) Slide – 3 of 3</vt:lpstr>
      <vt:lpstr>Information Technology (IT)  Apprenticeship Landscape</vt:lpstr>
      <vt:lpstr>IACA Information Technology (IT) Slide – 1 of 2</vt:lpstr>
      <vt:lpstr>IACA Information Technology (IT) Slide – 2 of 2</vt:lpstr>
      <vt:lpstr>Information Technology (IT)  Apprenticeships In Development</vt:lpstr>
      <vt:lpstr>Thank You</vt:lpstr>
    </vt:vector>
  </TitlesOfParts>
  <Company>DIR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Arefaire, Tsegay@DIR</dc:creator>
  <cp:lastModifiedBy>Murphy, Cindy@DIR</cp:lastModifiedBy>
  <cp:revision>6</cp:revision>
  <dcterms:created xsi:type="dcterms:W3CDTF">2022-02-08T22:21:33Z</dcterms:created>
  <dcterms:modified xsi:type="dcterms:W3CDTF">2025-08-11T22:29:01Z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0x010100271D57CEF6B8BF4EA949AC317F3AD1D6</vt:lpwstr>
  </property>
</Properties>
</file>